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5"/>
  </p:notesMasterIdLst>
  <p:sldIdLst>
    <p:sldId id="464" r:id="rId2"/>
    <p:sldId id="463" r:id="rId3"/>
    <p:sldId id="450" r:id="rId4"/>
  </p:sldIdLst>
  <p:sldSz cx="1238567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5DA"/>
    <a:srgbClr val="46A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32" y="18"/>
      </p:cViewPr>
      <p:guideLst>
        <p:guide orient="horz" pos="2160"/>
        <p:guide pos="39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C56F3-7764-4CB0-8D73-A2336F4AD0E1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42938" y="1143000"/>
            <a:ext cx="5572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205FD-43BE-46C8-8ECA-CC1D226589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201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2938" y="1143000"/>
            <a:ext cx="55721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6720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385675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385675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385675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385675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6276" y="5052546"/>
            <a:ext cx="7635408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7425" y="3132290"/>
            <a:ext cx="9719113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0349" y="731519"/>
            <a:ext cx="8669973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62781" y="376518"/>
            <a:ext cx="2786777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02558" y="731520"/>
            <a:ext cx="6541336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48209" y="731520"/>
            <a:ext cx="8669973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385675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385675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385675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385675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3991" y="2172648"/>
            <a:ext cx="8081932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39420" y="4607511"/>
            <a:ext cx="8087117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48208" y="731519"/>
            <a:ext cx="4533157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91923" y="731520"/>
            <a:ext cx="4533157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8209" y="731520"/>
            <a:ext cx="4533157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6424" y="1400327"/>
            <a:ext cx="4533157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835" y="731520"/>
            <a:ext cx="4533157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751" y="1399032"/>
            <a:ext cx="4533157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6566" y="2209801"/>
            <a:ext cx="4925128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1981" y="731520"/>
            <a:ext cx="5441197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7139" y="3497802"/>
            <a:ext cx="4589987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385675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385675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385675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385675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61687" y="1143000"/>
            <a:ext cx="5573554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9110" y="1010486"/>
            <a:ext cx="5003729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095" y="4464421"/>
            <a:ext cx="8646591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385675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385675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385675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385675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29035" y="4372168"/>
            <a:ext cx="8821287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8209" y="732260"/>
            <a:ext cx="8669973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60330" y="6172201"/>
            <a:ext cx="3406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9283" y="6172201"/>
            <a:ext cx="4541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0698" y="6172201"/>
            <a:ext cx="24771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146;p4"/>
          <p:cNvSpPr/>
          <p:nvPr/>
        </p:nvSpPr>
        <p:spPr>
          <a:xfrm>
            <a:off x="802946" y="1463051"/>
            <a:ext cx="3753304" cy="1142364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1079500"/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2025-2026 оқу жылы                                </a:t>
            </a:r>
            <a:r>
              <a:rPr lang="kk-KZ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І –жарты жылдық </a:t>
            </a:r>
          </a:p>
        </p:txBody>
      </p:sp>
      <p:sp>
        <p:nvSpPr>
          <p:cNvPr id="31" name="Google Shape;146;p4"/>
          <p:cNvSpPr/>
          <p:nvPr/>
        </p:nvSpPr>
        <p:spPr>
          <a:xfrm>
            <a:off x="6713950" y="1525308"/>
            <a:ext cx="4098101" cy="1080108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1079500" algn="ctr"/>
            <a:r>
              <a:rPr lang="kk-KZ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2025-2026 оқу </a:t>
            </a:r>
            <a: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жылы                               ІІ –жарты жылдық  </a:t>
            </a:r>
            <a:endParaRPr lang="kk-KZ" sz="2000" b="1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33" name="Google Shape;146;p4"/>
          <p:cNvSpPr/>
          <p:nvPr/>
        </p:nvSpPr>
        <p:spPr>
          <a:xfrm>
            <a:off x="913782" y="2937688"/>
            <a:ext cx="4531152" cy="1192075"/>
          </a:xfrm>
          <a:prstGeom prst="roundRect">
            <a:avLst>
              <a:gd name="adj" fmla="val 16667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1079500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Бірінші санаттағы басшы орынбасары -1</a:t>
            </a:r>
          </a:p>
          <a:p>
            <a:pPr marL="1079500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Екінші санаттағы басшы орынбасары -2</a:t>
            </a:r>
            <a:endParaRPr lang="kk-KZ" sz="1600" b="1" dirty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34" name="Google Shape;146;p4"/>
          <p:cNvSpPr/>
          <p:nvPr/>
        </p:nvSpPr>
        <p:spPr>
          <a:xfrm>
            <a:off x="7395354" y="2990244"/>
            <a:ext cx="3835234" cy="1139519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1079500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Бірінші санаттағы басшы орынбасары -1</a:t>
            </a:r>
          </a:p>
          <a:p>
            <a:pPr marL="1079500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Екінші санаттағы басшы орынбасары -2</a:t>
            </a:r>
          </a:p>
        </p:txBody>
      </p:sp>
      <p:sp>
        <p:nvSpPr>
          <p:cNvPr id="14" name="Google Shape;175;p5"/>
          <p:cNvSpPr txBox="1"/>
          <p:nvPr/>
        </p:nvSpPr>
        <p:spPr>
          <a:xfrm>
            <a:off x="913782" y="210177"/>
            <a:ext cx="10891515" cy="113873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b="1" dirty="0">
                <a:solidFill>
                  <a:srgbClr val="FF0000"/>
                </a:solidFill>
                <a:latin typeface="Times New Roman"/>
                <a:ea typeface="Times New Roman"/>
              </a:rPr>
              <a:t>«№1 Talant» жалпы білім беру мектебінің педагог қызметкерлерінің және оларға теңестірілген тұлғалардың біліктілік санаттары туралы </a:t>
            </a:r>
            <a:endParaRPr lang="ru-RU" sz="16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kk-KZ" sz="3200" b="1" dirty="0">
                <a:solidFill>
                  <a:srgbClr val="FF0000"/>
                </a:solidFill>
                <a:latin typeface="Times New Roman"/>
                <a:ea typeface="Times New Roman"/>
              </a:rPr>
              <a:t>мәлімет</a:t>
            </a:r>
            <a:endParaRPr lang="ru-RU" sz="16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16" name="Google Shape;146;p4"/>
          <p:cNvSpPr/>
          <p:nvPr/>
        </p:nvSpPr>
        <p:spPr>
          <a:xfrm>
            <a:off x="6820645" y="4511488"/>
            <a:ext cx="4984653" cy="2052150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1079500" algn="ctr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Жалпы мұғалімдер </a:t>
            </a:r>
            <a:endParaRPr lang="kk-KZ" sz="16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 algn="ctr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саны -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85 </a:t>
            </a:r>
            <a:endParaRPr lang="kk-KZ" sz="1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Шебер – 3 /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3,52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Педагог –зерттеуші </a:t>
            </a:r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  15/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17,64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Педагог –сарапшы – </a:t>
            </a:r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11 / 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12,94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Педагог -</a:t>
            </a:r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мадоратор-14  / 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16,47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Педагог </a:t>
            </a:r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-33 / 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38,82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Қоса атқарушы </a:t>
            </a:r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-9 /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10 ,85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endParaRPr lang="kk-KZ" sz="1600" dirty="0">
              <a:solidFill>
                <a:srgbClr val="000000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46;p4"/>
          <p:cNvSpPr/>
          <p:nvPr/>
        </p:nvSpPr>
        <p:spPr>
          <a:xfrm>
            <a:off x="913782" y="4433788"/>
            <a:ext cx="4784237" cy="2008576"/>
          </a:xfrm>
          <a:prstGeom prst="roundRect">
            <a:avLst>
              <a:gd name="adj" fmla="val 1861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1079500" algn="ctr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Жалпы мұғалімдер саны -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109</a:t>
            </a:r>
          </a:p>
          <a:p>
            <a:pPr marL="1079500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Шебер – 3 /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2,72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Педагог –зерттеуші 11/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10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Педагог –сарапшы – 14/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12,72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Педагог -мадоратор-23/ 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20,90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%</a:t>
            </a:r>
            <a:endParaRPr lang="kk-KZ" sz="16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Педагог -47/ 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42,72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Қоса атқарушы -11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/ 10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endParaRPr lang="kk-KZ" sz="1600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079500"/>
            <a:endParaRPr lang="kk-KZ" sz="16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079500"/>
            <a:endParaRPr lang="kk-KZ" sz="16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094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00" y="1340285"/>
            <a:ext cx="10687050" cy="5010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Google Shape;175;p5"/>
          <p:cNvSpPr txBox="1"/>
          <p:nvPr/>
        </p:nvSpPr>
        <p:spPr>
          <a:xfrm>
            <a:off x="1277655" y="210176"/>
            <a:ext cx="9933140" cy="10156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kk-KZ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«№1 Talant» жалпы білім беру мектебінің педагог қызметкерлерінің </a:t>
            </a:r>
            <a:r>
              <a:rPr lang="kk-KZ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                    </a:t>
            </a:r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2025-2026 оқу жылы </a:t>
            </a:r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І –жарты жылдық </a:t>
            </a:r>
          </a:p>
          <a:p>
            <a:pPr algn="ctr">
              <a:spcAft>
                <a:spcPts val="0"/>
              </a:spcAft>
            </a:pPr>
            <a:r>
              <a:rPr lang="kk-KZ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сапа құрамы</a:t>
            </a:r>
            <a:endParaRPr lang="ru-RU" sz="2000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5442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12385675" cy="685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95749" y="633399"/>
            <a:ext cx="111888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 	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013884"/>
              </p:ext>
            </p:extLst>
          </p:nvPr>
        </p:nvGraphicFramePr>
        <p:xfrm>
          <a:off x="720725" y="1270000"/>
          <a:ext cx="10944225" cy="431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Лист" r:id="rId4" imgW="10944281" imgH="4314696" progId="Excel.Sheet.12">
                  <p:embed/>
                </p:oleObj>
              </mc:Choice>
              <mc:Fallback>
                <p:oleObj name="Лист" r:id="rId4" imgW="10944281" imgH="431469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20725" y="1270000"/>
                        <a:ext cx="10944225" cy="431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Google Shape;175;p5"/>
          <p:cNvSpPr txBox="1"/>
          <p:nvPr/>
        </p:nvSpPr>
        <p:spPr>
          <a:xfrm>
            <a:off x="1728592" y="210176"/>
            <a:ext cx="9093896" cy="10156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kk-KZ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№1 Talant» жалпы білім беру мектебінің педагог қызметкерлерінің                       </a:t>
            </a:r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2025-2026 оқу жылы  </a:t>
            </a:r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ІІ </a:t>
            </a:r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–жарты жылдық </a:t>
            </a:r>
          </a:p>
          <a:p>
            <a:pPr algn="ctr">
              <a:spcAft>
                <a:spcPts val="0"/>
              </a:spcAft>
            </a:pPr>
            <a:r>
              <a:rPr lang="kk-KZ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сапа құрамы</a:t>
            </a:r>
            <a:endParaRPr lang="ru-RU" sz="2000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9501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7569</TotalTime>
  <Words>190</Words>
  <Application>Microsoft Office PowerPoint</Application>
  <PresentationFormat>Произвольный</PresentationFormat>
  <Paragraphs>29</Paragraphs>
  <Slides>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Воздушный поток</vt:lpstr>
      <vt:lpstr>Лист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Анар Танирбергенова</dc:creator>
  <cp:lastModifiedBy>Талант</cp:lastModifiedBy>
  <cp:revision>84</cp:revision>
  <dcterms:created xsi:type="dcterms:W3CDTF">2024-07-26T04:49:11Z</dcterms:created>
  <dcterms:modified xsi:type="dcterms:W3CDTF">2026-04-28T08:08:49Z</dcterms:modified>
</cp:coreProperties>
</file>