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"/>
  </p:notesMasterIdLst>
  <p:sldIdLst>
    <p:sldId id="462" r:id="rId2"/>
    <p:sldId id="384" r:id="rId3"/>
    <p:sldId id="464" r:id="rId4"/>
  </p:sldIdLst>
  <p:sldSz cx="123856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DA"/>
    <a:srgbClr val="46A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32" y="18"/>
      </p:cViewPr>
      <p:guideLst>
        <p:guide orient="horz" pos="2160"/>
        <p:guide pos="39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C56F3-7764-4CB0-8D73-A2336F4AD0E1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205FD-43BE-46C8-8ECA-CC1D226589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201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1525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1143000"/>
            <a:ext cx="5572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6720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6276" y="5052546"/>
            <a:ext cx="7635408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425" y="3132290"/>
            <a:ext cx="9719113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0349" y="731519"/>
            <a:ext cx="8669973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2781" y="376518"/>
            <a:ext cx="2786777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2558" y="731520"/>
            <a:ext cx="6541336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48209" y="731520"/>
            <a:ext cx="8669973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991" y="2172648"/>
            <a:ext cx="8081932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39420" y="4607511"/>
            <a:ext cx="8087117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48208" y="731519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91923" y="731520"/>
            <a:ext cx="4533157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6424" y="1400327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835" y="731520"/>
            <a:ext cx="453315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751" y="1399032"/>
            <a:ext cx="4533157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566" y="2209801"/>
            <a:ext cx="4925128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1981" y="731520"/>
            <a:ext cx="5441197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7139" y="3497802"/>
            <a:ext cx="4589987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38567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38567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61687" y="1143000"/>
            <a:ext cx="5573554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110" y="1010486"/>
            <a:ext cx="5003729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095" y="4464421"/>
            <a:ext cx="8646591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385675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385675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38567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38567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29035" y="4372168"/>
            <a:ext cx="882128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209" y="732260"/>
            <a:ext cx="8669973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0330" y="6172201"/>
            <a:ext cx="3406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F2B82D-C8AD-46F0-B091-0C75DE09FB34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9283" y="6172201"/>
            <a:ext cx="4541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98" y="6172201"/>
            <a:ext cx="24771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D87650-1786-4D11-8CA7-0C4B5914BC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75;p5"/>
          <p:cNvSpPr txBox="1"/>
          <p:nvPr/>
        </p:nvSpPr>
        <p:spPr>
          <a:xfrm>
            <a:off x="1440493" y="210176"/>
            <a:ext cx="9856571" cy="6462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b="1" dirty="0">
                <a:solidFill>
                  <a:srgbClr val="FF0000"/>
                </a:solidFill>
                <a:latin typeface="Times New Roman"/>
                <a:ea typeface="Times New Roman"/>
              </a:rPr>
              <a:t>«№1 Talant» жалпы білім беру мектебінің </a:t>
            </a:r>
            <a:r>
              <a:rPr lang="kk-KZ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                                                                                           ӘДІСТЕМЕЛІК БІРЛЕСТІКТЕР ҚҰРЫЛЫМЫ </a:t>
            </a:r>
            <a:endParaRPr lang="ru-RU" sz="16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1627" y="3303940"/>
            <a:ext cx="4419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AAD9A067-AE7B-4149-B4E9-239D1E6970B7}"/>
              </a:ext>
            </a:extLst>
          </p:cNvPr>
          <p:cNvGrpSpPr/>
          <p:nvPr/>
        </p:nvGrpSpPr>
        <p:grpSpPr>
          <a:xfrm>
            <a:off x="63335" y="1195037"/>
            <a:ext cx="7276584" cy="5371839"/>
            <a:chOff x="2344843" y="2855376"/>
            <a:chExt cx="5838825" cy="5029200"/>
          </a:xfrm>
          <a:solidFill>
            <a:schemeClr val="accent4"/>
          </a:solidFill>
        </p:grpSpPr>
        <p:pic>
          <p:nvPicPr>
            <p:cNvPr id="9" name="Picture 2" descr="Что мне необходимо сделать для преобразования моей школы?">
              <a:extLst>
                <a:ext uri="{FF2B5EF4-FFF2-40B4-BE49-F238E27FC236}">
                  <a16:creationId xmlns:a16="http://schemas.microsoft.com/office/drawing/2014/main" xmlns="" id="{4B8F52A6-F9EB-4184-AA41-8EE7FB533F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4843" y="2855376"/>
              <a:ext cx="5838825" cy="5029200"/>
            </a:xfrm>
            <a:prstGeom prst="rect">
              <a:avLst/>
            </a:prstGeom>
            <a:extLst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pic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37C674C1-B5A0-4758-9AD4-BF08AFDF3351}"/>
                </a:ext>
              </a:extLst>
            </p:cNvPr>
            <p:cNvSpPr/>
            <p:nvPr/>
          </p:nvSpPr>
          <p:spPr>
            <a:xfrm>
              <a:off x="5164279" y="3469146"/>
              <a:ext cx="2912744" cy="4064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Бастауыш сынып мұғалімдеріні бірлестігі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4EA5F2C1-B99B-44CC-8B82-7B8E6B53CA4F}"/>
                </a:ext>
              </a:extLst>
            </p:cNvPr>
            <p:cNvSpPr/>
            <p:nvPr/>
          </p:nvSpPr>
          <p:spPr>
            <a:xfrm>
              <a:off x="5106671" y="4124665"/>
              <a:ext cx="2912745" cy="4064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Қазақ тілі мен әдебиет пәндері </a:t>
              </a:r>
              <a:r>
                <a:rPr lang="kk-KZ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бірлестігі</a:t>
              </a:r>
              <a:r>
                <a:rPr lang="kk-KZ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24EE81AD-C958-4297-A7F7-C955F6D1CFA9}"/>
                </a:ext>
              </a:extLst>
            </p:cNvPr>
            <p:cNvSpPr/>
            <p:nvPr/>
          </p:nvSpPr>
          <p:spPr>
            <a:xfrm>
              <a:off x="5106671" y="4840347"/>
              <a:ext cx="2912745" cy="41880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Орыс тілі мен әдебиеті және ағылшын тілі  </a:t>
              </a:r>
              <a:r>
                <a:rPr lang="kk-KZ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пәндерінің бірлестігі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E2AA15E8-8692-4A32-A3C1-517F1170EFAB}"/>
                </a:ext>
              </a:extLst>
            </p:cNvPr>
            <p:cNvSpPr/>
            <p:nvPr/>
          </p:nvSpPr>
          <p:spPr>
            <a:xfrm>
              <a:off x="5106673" y="5421882"/>
              <a:ext cx="2912744" cy="4064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Математика </a:t>
              </a:r>
              <a:r>
                <a:rPr lang="kk-KZ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информатика және </a:t>
              </a:r>
              <a:r>
                <a:rPr lang="kk-KZ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физика бірлемстігі </a:t>
              </a:r>
              <a:endPara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129B087C-1BE2-4492-90CE-1C507C13C4F3}"/>
                </a:ext>
              </a:extLst>
            </p:cNvPr>
            <p:cNvSpPr/>
            <p:nvPr/>
          </p:nvSpPr>
          <p:spPr>
            <a:xfrm>
              <a:off x="5072909" y="6795875"/>
              <a:ext cx="2912745" cy="4064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k-KZ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Спорт пәні бірлестігі </a:t>
              </a:r>
              <a:endPara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61730767-25C1-4EEF-8936-C60A9235DE9B}"/>
              </a:ext>
            </a:extLst>
          </p:cNvPr>
          <p:cNvSpPr/>
          <p:nvPr/>
        </p:nvSpPr>
        <p:spPr>
          <a:xfrm>
            <a:off x="4682043" y="1643070"/>
            <a:ext cx="18556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cap="all" dirty="0">
              <a:solidFill>
                <a:srgbClr val="002060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83D14B90-304F-4A80-BA12-DF32D6C6BBFE}"/>
              </a:ext>
            </a:extLst>
          </p:cNvPr>
          <p:cNvSpPr/>
          <p:nvPr/>
        </p:nvSpPr>
        <p:spPr>
          <a:xfrm>
            <a:off x="4632619" y="2348148"/>
            <a:ext cx="2193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cap="all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811786" y="1250418"/>
            <a:ext cx="4312225" cy="50260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825496" y="1669180"/>
            <a:ext cx="3471568" cy="68143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Сағынбекова Гулнара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459556" y="2532815"/>
            <a:ext cx="3471567" cy="5191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Сопбек </a:t>
            </a:r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Арайлым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346257" y="3263023"/>
            <a:ext cx="3471567" cy="4511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Жанкеева Жазира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459556" y="3927858"/>
            <a:ext cx="3471567" cy="4511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Шайзақ Гулжанар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430705" y="4559538"/>
            <a:ext cx="3471567" cy="4511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Токмагамбетова Аяулым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459557" y="5210801"/>
            <a:ext cx="3352707" cy="5315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Насрадинова Мөлдір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129B087C-1BE2-4492-90CE-1C507C13C4F3}"/>
              </a:ext>
            </a:extLst>
          </p:cNvPr>
          <p:cNvSpPr/>
          <p:nvPr/>
        </p:nvSpPr>
        <p:spPr>
          <a:xfrm>
            <a:off x="3463164" y="4716855"/>
            <a:ext cx="3743850" cy="43780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Химия-биология пәні мұғалімдерінің бірлестігі 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317347" y="5975042"/>
            <a:ext cx="4005769" cy="45116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және өнер пәні мұғалімдерінің бірлестігі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648088" y="5824600"/>
            <a:ext cx="3352706" cy="5315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Расул Ораз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Соединительная линия уступом 5"/>
          <p:cNvCxnSpPr/>
          <p:nvPr/>
        </p:nvCxnSpPr>
        <p:spPr>
          <a:xfrm>
            <a:off x="7339919" y="3538914"/>
            <a:ext cx="612205" cy="22454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/>
          <p:nvPr/>
        </p:nvCxnSpPr>
        <p:spPr>
          <a:xfrm>
            <a:off x="7475516" y="1980136"/>
            <a:ext cx="502379" cy="36431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ная линия уступом 39"/>
          <p:cNvCxnSpPr/>
          <p:nvPr/>
        </p:nvCxnSpPr>
        <p:spPr>
          <a:xfrm>
            <a:off x="7323116" y="4823484"/>
            <a:ext cx="612205" cy="22454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Соединительная линия уступом 40"/>
          <p:cNvCxnSpPr/>
          <p:nvPr/>
        </p:nvCxnSpPr>
        <p:spPr>
          <a:xfrm>
            <a:off x="7420602" y="6090381"/>
            <a:ext cx="612205" cy="22454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FAFED-7685-483D-BB3D-3688CA430C76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615597F-06F5-A8C0-3D6A-3867E990C200}"/>
              </a:ext>
            </a:extLst>
          </p:cNvPr>
          <p:cNvSpPr/>
          <p:nvPr/>
        </p:nvSpPr>
        <p:spPr>
          <a:xfrm>
            <a:off x="494620" y="1013668"/>
            <a:ext cx="1815827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құзыреттілікті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E084487-7337-7F58-41DD-A03E5C491BD8}"/>
              </a:ext>
            </a:extLst>
          </p:cNvPr>
          <p:cNvSpPr/>
          <p:nvPr/>
        </p:nvSpPr>
        <p:spPr>
          <a:xfrm>
            <a:off x="108741" y="149224"/>
            <a:ext cx="11943385" cy="6940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F516EAC7-CAAF-E5E4-BD83-7ED6AADD5B04}"/>
              </a:ext>
            </a:extLst>
          </p:cNvPr>
          <p:cNvSpPr/>
          <p:nvPr/>
        </p:nvSpPr>
        <p:spPr>
          <a:xfrm>
            <a:off x="391162" y="211594"/>
            <a:ext cx="10708996" cy="5233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 БІРЛЕСТІК ЖЕТЕКШІЛЕРІНІҢ ЖҰМЫС ЖҮРГІЗУ МІНДЕТТЕРІ </a:t>
            </a:r>
            <a:endParaRPr lang="x-none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A151DD6-36D5-38D8-546B-F3E989486FB0}"/>
              </a:ext>
            </a:extLst>
          </p:cNvPr>
          <p:cNvSpPr/>
          <p:nvPr/>
        </p:nvSpPr>
        <p:spPr>
          <a:xfrm>
            <a:off x="2685254" y="1013669"/>
            <a:ext cx="1815827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үдерісін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9600CC8A-C9FF-DB1A-108C-C2A918AE6367}"/>
              </a:ext>
            </a:extLst>
          </p:cNvPr>
          <p:cNvSpPr/>
          <p:nvPr/>
        </p:nvSpPr>
        <p:spPr>
          <a:xfrm>
            <a:off x="4984503" y="1013669"/>
            <a:ext cx="1704395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Инновацияларды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D70F1568-4001-95A3-8064-AB91D74DC03B}"/>
              </a:ext>
            </a:extLst>
          </p:cNvPr>
          <p:cNvSpPr/>
          <p:nvPr/>
        </p:nvSpPr>
        <p:spPr>
          <a:xfrm>
            <a:off x="6951945" y="1013669"/>
            <a:ext cx="1615858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5D752231-2E96-AF42-BB0C-2FB329129DAF}"/>
              </a:ext>
            </a:extLst>
          </p:cNvPr>
          <p:cNvSpPr/>
          <p:nvPr/>
        </p:nvSpPr>
        <p:spPr>
          <a:xfrm>
            <a:off x="494620" y="2430527"/>
            <a:ext cx="1815827" cy="298071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шеберлігін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EC733F3-62C2-6484-41DF-7988AAADABAE}"/>
              </a:ext>
            </a:extLst>
          </p:cNvPr>
          <p:cNvSpPr/>
          <p:nvPr/>
        </p:nvSpPr>
        <p:spPr>
          <a:xfrm>
            <a:off x="2503552" y="3069355"/>
            <a:ext cx="1522311" cy="29807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бағдарламаларынжоспарларды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мониторингілеу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80EA854E-2B89-DB43-8F84-46A6FA2E22C7}"/>
              </a:ext>
            </a:extLst>
          </p:cNvPr>
          <p:cNvSpPr/>
          <p:nvPr/>
        </p:nvSpPr>
        <p:spPr>
          <a:xfrm>
            <a:off x="4774919" y="2372823"/>
            <a:ext cx="1522311" cy="29551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әдіс-тәсілдерді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жаңалықтарды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349CB45D-D84D-D39A-96D8-6C80542D95BA}"/>
              </a:ext>
            </a:extLst>
          </p:cNvPr>
          <p:cNvSpPr/>
          <p:nvPr/>
        </p:nvSpPr>
        <p:spPr>
          <a:xfrm>
            <a:off x="8824765" y="1013668"/>
            <a:ext cx="1546786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мамандарға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349CB45D-D84D-D39A-96D8-6C80542D95BA}"/>
              </a:ext>
            </a:extLst>
          </p:cNvPr>
          <p:cNvSpPr/>
          <p:nvPr/>
        </p:nvSpPr>
        <p:spPr>
          <a:xfrm>
            <a:off x="10655654" y="1013669"/>
            <a:ext cx="1396473" cy="9028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мамандарға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80EA854E-2B89-DB43-8F84-46A6FA2E22C7}"/>
              </a:ext>
            </a:extLst>
          </p:cNvPr>
          <p:cNvSpPr/>
          <p:nvPr/>
        </p:nvSpPr>
        <p:spPr>
          <a:xfrm>
            <a:off x="6820697" y="2980610"/>
            <a:ext cx="1522311" cy="27688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семинарлар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шеберлік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(мастер-класс)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бөлісу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80EA854E-2B89-DB43-8F84-46A6FA2E22C7}"/>
              </a:ext>
            </a:extLst>
          </p:cNvPr>
          <p:cNvSpPr/>
          <p:nvPr/>
        </p:nvSpPr>
        <p:spPr>
          <a:xfrm>
            <a:off x="8849240" y="2372823"/>
            <a:ext cx="1522311" cy="27688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педагогтардың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тәлімгерлік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80EA854E-2B89-DB43-8F84-46A6FA2E22C7}"/>
              </a:ext>
            </a:extLst>
          </p:cNvPr>
          <p:cNvSpPr/>
          <p:nvPr/>
        </p:nvSpPr>
        <p:spPr>
          <a:xfrm>
            <a:off x="10592734" y="2928418"/>
            <a:ext cx="1522311" cy="28210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Бірлестіктің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endParaRPr lang="x-non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7339536" y="2038659"/>
            <a:ext cx="484632" cy="783736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низ 43"/>
          <p:cNvSpPr/>
          <p:nvPr/>
        </p:nvSpPr>
        <p:spPr>
          <a:xfrm>
            <a:off x="9355842" y="1941534"/>
            <a:ext cx="484632" cy="42371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>
            <a:off x="11111574" y="2061538"/>
            <a:ext cx="484632" cy="783736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5473015" y="1997042"/>
            <a:ext cx="484632" cy="391868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3233392" y="2039137"/>
            <a:ext cx="484632" cy="783736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>
            <a:off x="1147309" y="1970773"/>
            <a:ext cx="484632" cy="391868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25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46;p4"/>
          <p:cNvSpPr/>
          <p:nvPr/>
        </p:nvSpPr>
        <p:spPr>
          <a:xfrm>
            <a:off x="802946" y="1463051"/>
            <a:ext cx="3753304" cy="1142364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жылы                               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І –жарты жылдық </a:t>
            </a:r>
          </a:p>
        </p:txBody>
      </p:sp>
      <p:sp>
        <p:nvSpPr>
          <p:cNvPr id="31" name="Google Shape;146;p4"/>
          <p:cNvSpPr/>
          <p:nvPr/>
        </p:nvSpPr>
        <p:spPr>
          <a:xfrm>
            <a:off x="6713950" y="1525308"/>
            <a:ext cx="4098101" cy="1080108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 algn="ctr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2025-2026 оқу </a:t>
            </a: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жылы                               ІІ –жарты жылдық  </a:t>
            </a:r>
            <a:endParaRPr lang="kk-KZ" sz="20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3" name="Google Shape;146;p4"/>
          <p:cNvSpPr/>
          <p:nvPr/>
        </p:nvSpPr>
        <p:spPr>
          <a:xfrm>
            <a:off x="913782" y="2937688"/>
            <a:ext cx="4531152" cy="1192075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Бірінші санаттағы басшы орынбасары -1</a:t>
            </a: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Екінші санаттағы басшы орынбасары -2</a:t>
            </a:r>
            <a:endParaRPr lang="kk-KZ" sz="1600" b="1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4" name="Google Shape;146;p4"/>
          <p:cNvSpPr/>
          <p:nvPr/>
        </p:nvSpPr>
        <p:spPr>
          <a:xfrm>
            <a:off x="7395354" y="2990244"/>
            <a:ext cx="3835234" cy="1139519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Бірінші санаттағы басшы орынбасары -1</a:t>
            </a: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Екінші санаттағы басшы орынбасары -2</a:t>
            </a:r>
          </a:p>
        </p:txBody>
      </p:sp>
      <p:sp>
        <p:nvSpPr>
          <p:cNvPr id="14" name="Google Shape;175;p5"/>
          <p:cNvSpPr txBox="1"/>
          <p:nvPr/>
        </p:nvSpPr>
        <p:spPr>
          <a:xfrm>
            <a:off x="913782" y="210177"/>
            <a:ext cx="10891515" cy="113873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b="1" dirty="0">
                <a:solidFill>
                  <a:srgbClr val="FF0000"/>
                </a:solidFill>
                <a:latin typeface="Times New Roman"/>
                <a:ea typeface="Times New Roman"/>
              </a:rPr>
              <a:t>«№1 Talant» жалпы білім беру мектебінің педагог қызметкерлерінің және оларға теңестірілген тұлғалардың біліктілік санаттары туралы </a:t>
            </a:r>
            <a:endParaRPr lang="ru-RU" sz="1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kk-KZ" sz="3200" b="1" dirty="0">
                <a:solidFill>
                  <a:srgbClr val="FF0000"/>
                </a:solidFill>
                <a:latin typeface="Times New Roman"/>
                <a:ea typeface="Times New Roman"/>
              </a:rPr>
              <a:t>мәлімет</a:t>
            </a:r>
            <a:endParaRPr lang="ru-RU" sz="16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6" name="Google Shape;146;p4"/>
          <p:cNvSpPr/>
          <p:nvPr/>
        </p:nvSpPr>
        <p:spPr>
          <a:xfrm>
            <a:off x="6820645" y="4511488"/>
            <a:ext cx="4984653" cy="205215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1079500" algn="ctr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Жалпы мұғалімдер </a:t>
            </a:r>
            <a:endParaRPr lang="kk-KZ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 algn="ctr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саны -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85 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Шебер – 3 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3,52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–зерттеуші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 15/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17,64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–сарапшы –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11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12,94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мадоратор-14 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16,47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-33 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38,82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Қоса атқарушы 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-9 /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10 ,85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46;p4"/>
          <p:cNvSpPr/>
          <p:nvPr/>
        </p:nvSpPr>
        <p:spPr>
          <a:xfrm>
            <a:off x="913782" y="4433788"/>
            <a:ext cx="4784237" cy="2008576"/>
          </a:xfrm>
          <a:prstGeom prst="roundRect">
            <a:avLst>
              <a:gd name="adj" fmla="val 1861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1079500" algn="ctr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Жалпы мұғалімдер саны -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109</a:t>
            </a: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Шебер – 3 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2,72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–зерттеуші 11/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10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–сарапшы – 14/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12,72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-мадоратор-23/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20,90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 -47/ 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42,72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Қоса атқарушы -11 </a:t>
            </a:r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/ 10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%</a:t>
            </a:r>
            <a:endParaRPr lang="kk-KZ" sz="1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1079500"/>
            <a:endParaRPr lang="kk-KZ" sz="1600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79500"/>
            <a:endParaRPr lang="kk-KZ" sz="16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094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7569</TotalTime>
  <Words>321</Words>
  <Application>Microsoft Office PowerPoint</Application>
  <PresentationFormat>Произвольный</PresentationFormat>
  <Paragraphs>53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Анар Танирбергенова</dc:creator>
  <cp:lastModifiedBy>Талант</cp:lastModifiedBy>
  <cp:revision>84</cp:revision>
  <dcterms:created xsi:type="dcterms:W3CDTF">2024-07-26T04:49:11Z</dcterms:created>
  <dcterms:modified xsi:type="dcterms:W3CDTF">2026-04-28T08:09:42Z</dcterms:modified>
</cp:coreProperties>
</file>